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</p:sldMasterIdLst>
  <p:notesMasterIdLst>
    <p:notesMasterId r:id="rId27"/>
  </p:notesMasterIdLst>
  <p:sldIdLst>
    <p:sldId id="440" r:id="rId3"/>
    <p:sldId id="441" r:id="rId4"/>
    <p:sldId id="260" r:id="rId5"/>
    <p:sldId id="261" r:id="rId6"/>
    <p:sldId id="264" r:id="rId7"/>
    <p:sldId id="265" r:id="rId8"/>
    <p:sldId id="277" r:id="rId9"/>
    <p:sldId id="278" r:id="rId10"/>
    <p:sldId id="279" r:id="rId11"/>
    <p:sldId id="280" r:id="rId12"/>
    <p:sldId id="281" r:id="rId13"/>
    <p:sldId id="282" r:id="rId14"/>
    <p:sldId id="288" r:id="rId15"/>
    <p:sldId id="289" r:id="rId16"/>
    <p:sldId id="290" r:id="rId17"/>
    <p:sldId id="291" r:id="rId18"/>
    <p:sldId id="292" r:id="rId19"/>
    <p:sldId id="431" r:id="rId20"/>
    <p:sldId id="294" r:id="rId21"/>
    <p:sldId id="443" r:id="rId22"/>
    <p:sldId id="444" r:id="rId23"/>
    <p:sldId id="446" r:id="rId24"/>
    <p:sldId id="442" r:id="rId25"/>
    <p:sldId id="295" r:id="rId2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4660"/>
  </p:normalViewPr>
  <p:slideViewPr>
    <p:cSldViewPr>
      <p:cViewPr varScale="1">
        <p:scale>
          <a:sx n="65" d="100"/>
          <a:sy n="65" d="100"/>
        </p:scale>
        <p:origin x="14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E4A006E-A748-41E2-A118-02A48D3879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4DAFAA0-D0A6-4EE4-90E0-6817CA8C5B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D4CDABB2-C7F6-4641-A421-F297991424A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E8FF111-09A5-401F-88EB-0552BE2F83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Asıl metin stillerini düzenlemek için tıklatın</a:t>
            </a:r>
          </a:p>
          <a:p>
            <a:pPr lvl="1"/>
            <a:r>
              <a:rPr lang="en-US" noProof="0"/>
              <a:t>İkinci düzey</a:t>
            </a:r>
          </a:p>
          <a:p>
            <a:pPr lvl="2"/>
            <a:r>
              <a:rPr lang="en-US" noProof="0"/>
              <a:t>Üçüncü düzey</a:t>
            </a:r>
          </a:p>
          <a:p>
            <a:pPr lvl="3"/>
            <a:r>
              <a:rPr lang="en-US" noProof="0"/>
              <a:t>Dördüncü düzey</a:t>
            </a:r>
          </a:p>
          <a:p>
            <a:pPr lvl="4"/>
            <a:r>
              <a:rPr lang="en-US" noProof="0"/>
              <a:t>Beşinci düzey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F27AE43-49D8-4522-9E73-65AC09DA85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AEFE3F1-D71F-4702-9628-E86ACBBA1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C89F103-7851-45AE-A7B3-3E6FF6F690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C924AC-9E1C-4847-B893-704AFF525E0F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8672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82845AF4-0330-4F71-B7C2-2D1160EBA1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1D208A1-19A6-45CB-A43E-8FE5B6CD7F45}" type="slidenum">
              <a:rPr lang="en-US" altLang="en-US" sz="1300"/>
              <a:pPr eaLnBrk="1" hangingPunct="1"/>
              <a:t>11</a:t>
            </a:fld>
            <a:endParaRPr lang="en-US" altLang="en-US" sz="13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FC847415-065F-471E-9EBE-2F053287EF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2A18F69C-738A-4284-86CC-CE5E3404F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D5CF2E22-8BEA-46BA-A952-EB8A6789E7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2A8959-3225-4D11-8893-A9AB0E63BE68}" type="slidenum">
              <a:rPr lang="en-US" altLang="en-US" sz="1300"/>
              <a:pPr eaLnBrk="1" hangingPunct="1"/>
              <a:t>12</a:t>
            </a:fld>
            <a:endParaRPr lang="en-US" altLang="en-US" sz="13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18698F3E-A61E-4F98-9D60-CD0EBC7BFD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FD2D3E0B-07B0-40B7-90FF-5D7D2CDF3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60576AED-703E-4C33-B4A6-FBE4E65A97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2F049E-9B60-44FD-8FC3-52DB5FD70983}" type="slidenum">
              <a:rPr lang="en-US" altLang="en-US" sz="1300"/>
              <a:pPr eaLnBrk="1" hangingPunct="1"/>
              <a:t>13</a:t>
            </a:fld>
            <a:endParaRPr lang="en-US" altLang="en-US" sz="13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79DEB577-C7C4-402D-A546-38B43C9344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497BDBD9-6C4A-40E2-93A0-4D483AEE9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146BF9FA-3D77-4134-9EEB-F7681638D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CDB4753-3966-46C4-90A3-584D8E2071AF}" type="slidenum">
              <a:rPr lang="en-US" altLang="en-US" sz="1300"/>
              <a:pPr eaLnBrk="1" hangingPunct="1"/>
              <a:t>14</a:t>
            </a:fld>
            <a:endParaRPr lang="en-US" altLang="en-US" sz="13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82AF30AB-769A-41A6-9BAB-ED0F45F82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42A3784E-F905-4808-8BAE-F6AD4EFF6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2BE2F9B3-79E3-43A4-B5CF-EA02E007CA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C95F46C-BF0C-4793-9620-5B35A5BAE854}" type="slidenum">
              <a:rPr lang="en-US" altLang="en-US" sz="1300"/>
              <a:pPr eaLnBrk="1" hangingPunct="1"/>
              <a:t>15</a:t>
            </a:fld>
            <a:endParaRPr lang="en-US" altLang="en-US" sz="13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F6F206B9-3872-4DE6-A05E-1D0BBE6875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B9C9A498-FC18-483B-B331-AAEB0DF6E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FCD1BA9E-9ABA-414B-9B27-DA65C3D768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6859AE-C51B-4A4E-AE5E-2F6E64FC65CC}" type="slidenum">
              <a:rPr lang="en-US" altLang="en-US" sz="1300"/>
              <a:pPr eaLnBrk="1" hangingPunct="1"/>
              <a:t>16</a:t>
            </a:fld>
            <a:endParaRPr lang="en-US" altLang="en-US" sz="13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84F0DB09-F6D6-4B62-A54F-D1CB7E1C0A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17000E20-0C6E-4C54-A8C1-8A333D2FB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7A4E26DC-364D-4632-ADD8-B447BA4CEF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8E4C8D-E444-4E2C-ABD3-02D9E69F0B82}" type="slidenum">
              <a:rPr lang="en-US" altLang="en-US" sz="1300"/>
              <a:pPr eaLnBrk="1" hangingPunct="1"/>
              <a:t>17</a:t>
            </a:fld>
            <a:endParaRPr lang="en-US" altLang="en-US" sz="13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D449BB14-008F-4BDE-BFB7-E802715821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B86495C1-BB90-43BE-98C5-E201C413B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8A0ADF78-03BF-415E-9A30-34B2E42246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BF6F9D-1401-416E-B37B-B7F074FE58DF}" type="slidenum">
              <a:rPr lang="en-US" altLang="en-US" sz="1300"/>
              <a:pPr eaLnBrk="1" hangingPunct="1"/>
              <a:t>18</a:t>
            </a:fld>
            <a:endParaRPr lang="en-US" altLang="en-US" sz="13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0458F5E8-EB88-449B-A479-61BEB6235F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E77D54E6-FFAD-4C33-A302-EAE232D6F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4A05BCE6-58FA-4086-AE95-D01EEE63F1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18BBB7-B92A-4648-B224-FB93120108DD}" type="slidenum">
              <a:rPr lang="en-US" altLang="en-US" sz="1300"/>
              <a:pPr eaLnBrk="1" hangingPunct="1"/>
              <a:t>19</a:t>
            </a:fld>
            <a:endParaRPr lang="en-US" altLang="en-US" sz="1300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9F3F0370-5EC1-4B02-B4CD-A37B81DC07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6339AFB1-C617-48E4-B52A-A872776037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8AA1823A-D2FF-4938-A9B2-6544A5C56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8260DAD-C274-483E-9A37-79E0BB7B1496}" type="slidenum">
              <a:rPr lang="en-US" altLang="en-US" sz="1300"/>
              <a:pPr eaLnBrk="1" hangingPunct="1"/>
              <a:t>24</a:t>
            </a:fld>
            <a:endParaRPr lang="en-US" altLang="en-US" sz="13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679EAD34-2E6D-4CFA-8A4A-45EC4199A1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2C5283BC-6543-4EE5-96FA-D3B719AD52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36F85C76-30A6-42AD-A8E8-D15A61A08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AF74B3-3A11-4276-B24B-EC7DF4489196}" type="slidenum">
              <a:rPr lang="en-US" altLang="en-US" sz="1300"/>
              <a:pPr eaLnBrk="1" hangingPunct="1"/>
              <a:t>3</a:t>
            </a:fld>
            <a:endParaRPr lang="en-US" altLang="en-US" sz="13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FDC0872B-B51D-48C5-ACAA-8B2313B717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83C91498-406F-4460-8FF7-26444CE2A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844719FC-2D2F-443C-A890-974367F0B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4192E1-32F7-4C5B-8118-FB1DD9FB2AB6}" type="slidenum">
              <a:rPr lang="en-US" altLang="en-US" sz="1300"/>
              <a:pPr eaLnBrk="1" hangingPunct="1"/>
              <a:t>4</a:t>
            </a:fld>
            <a:endParaRPr lang="en-US" altLang="en-US" sz="13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ECDFD5D6-F139-4B75-97CF-6965290026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9DCF77B7-81E0-49C8-B098-49CA8A6AF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E3D0DF7C-04CE-4958-B4CD-F173933915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9B0925-743C-4B45-907D-E44CFD14EFC4}" type="slidenum">
              <a:rPr lang="en-US" altLang="en-US" sz="1300"/>
              <a:pPr eaLnBrk="1" hangingPunct="1"/>
              <a:t>5</a:t>
            </a:fld>
            <a:endParaRPr lang="en-US" altLang="en-US" sz="13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71022980-840A-431C-8D66-EA6DE15AFF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0685903D-7326-4512-AC6F-93F3675818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23E4B4EE-7729-4F7F-8A8B-89DE9AD13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D9E6E6-67A7-4183-AB32-A22EC542EE09}" type="slidenum">
              <a:rPr lang="en-US" altLang="en-US" sz="1300"/>
              <a:pPr eaLnBrk="1" hangingPunct="1"/>
              <a:t>6</a:t>
            </a:fld>
            <a:endParaRPr lang="en-US" altLang="en-US" sz="13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09DFBBF4-DCF2-4D6B-912B-88B0EB9EC2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310DF789-B2D8-45A6-84B0-F11FCA19AB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227AE7FB-B54B-452A-A8A8-C6D94723C2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367071A-84C1-4CCE-B1B3-37514B9376CA}" type="slidenum">
              <a:rPr lang="en-US" altLang="en-US" sz="1300"/>
              <a:pPr eaLnBrk="1" hangingPunct="1"/>
              <a:t>7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141B6EEF-158D-40A5-855F-43191D9F93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3D75688A-6786-4287-B165-6672ED694D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55797296-EE6A-451A-88C5-A489BD769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9B7548C-E56B-43E4-B3DB-C37227C49806}" type="slidenum">
              <a:rPr lang="en-US" altLang="en-US" sz="1300"/>
              <a:pPr eaLnBrk="1" hangingPunct="1"/>
              <a:t>8</a:t>
            </a:fld>
            <a:endParaRPr lang="en-US" altLang="en-US" sz="13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18C23693-753F-4CC2-A77D-256365FEFF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AF4F2E80-01E1-49FB-9C28-DD797FC5E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122772B0-3518-473D-B26F-39A3F4CD37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B604207-BE76-418F-A0D4-E509F58C1230}" type="slidenum">
              <a:rPr lang="en-US" altLang="en-US" sz="1300"/>
              <a:pPr eaLnBrk="1" hangingPunct="1"/>
              <a:t>9</a:t>
            </a:fld>
            <a:endParaRPr lang="en-US" altLang="en-US" sz="13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A564726F-F5B3-462F-B1B3-633C19341A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0BF6B44A-C402-4533-94D7-FCE3DAADD3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C4E01636-23D4-4E0B-914C-3696A5713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C6133C-BEC1-46E1-A469-350A6B6246CF}" type="slidenum">
              <a:rPr lang="en-US" altLang="en-US" sz="1300"/>
              <a:pPr eaLnBrk="1" hangingPunct="1"/>
              <a:t>10</a:t>
            </a:fld>
            <a:endParaRPr lang="en-US" altLang="en-US" sz="13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DAD474B8-190E-4593-954E-CB51684AD8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679FF696-3903-4E09-B6C8-E3984CCE8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F88247-8AE7-48C2-AE8D-61EFF2F1D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9BF9DB-6FB0-48BD-ACDF-2FFE213C6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1F118E-93E8-4794-ADE3-B2A3EA043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FDC0AF-9119-40CA-930A-A1900EAFF0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91F489-459C-4618-9A88-8A00889A9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5D3F71-FBFF-48F4-93C1-FA13BA363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28F906-D64D-4114-9D09-E229F64B10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035DC9-898D-4F56-BCEC-F9310200B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892A4A-35E0-45AD-845F-6CA8C7C1D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1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0449EB-31F8-4812-8D1F-8F67F1925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453A9-DA4B-4B31-8F42-E9E00F703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6C9FDC-5F8F-4D7A-8761-9554EB74C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1A4A91-1608-4BA3-98CF-6F7FE8D80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3A5CD1-CF2B-4939-972A-D0EE11D12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CD0BD2-73B8-41D0-A116-1FC667C90A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78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84437" y="589597"/>
            <a:ext cx="4175125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82CB-6B8F-4D6A-A540-B3C21A33D2AE}" type="datetime1">
              <a:rPr lang="en-US" smtClean="0"/>
              <a:t>11-Feb-23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4203592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5AC3-B7CB-494A-A55E-3FE967E4EBA0}" type="datetime1">
              <a:rPr lang="en-US" smtClean="0"/>
              <a:t>11-Feb-23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394125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15F8-3A60-4805-8F0C-C628542134BC}" type="datetime1">
              <a:rPr lang="en-US" smtClean="0"/>
              <a:t>11-Feb-23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438168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0299-8654-4974-A42E-FBD54F4FBC9E}" type="datetime1">
              <a:rPr lang="en-US" smtClean="0"/>
              <a:t>11-Feb-23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859739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46300" y="673100"/>
            <a:ext cx="48514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0400" y="4965700"/>
            <a:ext cx="7823200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EB58D-675E-4FA4-8914-98D3D88BE9BD}" type="datetime1">
              <a:rPr lang="en-US" smtClean="0"/>
              <a:t>11-Feb-23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463184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5F28F7-7429-4C84-93BD-FC4D82BA05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CFDBEF-772F-45C2-ACC3-3B2482DEF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3642F4-5B8B-46EE-BE46-FF6C83360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CACAB-58D9-412F-8C3D-6D2442772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77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EF246C-C94D-45DA-BED5-A87619A01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53849A-6ADC-4E2F-B7F1-A577D743D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14C0F2-4A5B-4916-81CD-920682B079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613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0A551C-F983-4019-A463-2FFB0532D2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DA3B98-DA45-4320-96BB-1F329213E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C150FB-4DAB-4469-8BAF-D41562D61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0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046D3E-35E1-4FAF-8CFA-72511D458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39CD02-F6ED-4219-8F80-26B9C2BADE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F83B-D42D-4ED5-A8B5-6B1176505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4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16F189-94E1-4F24-87B3-6566D36EB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A1DCE8-98B0-4BB2-9E6E-38A4FC61D0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EC74299-2B55-41FF-BA8B-076EC8D8D6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528E76-A2DE-4691-A072-DF21BB734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0677AB5-EA10-405C-BD94-51823EEBF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308E6D-7FDD-4764-9AC8-2E6DC2B41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8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09F440-35AE-4E39-9244-CD687F0D8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FF1F4A-1549-4948-AE0F-107BF5F9F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13ED67-1638-4A0F-A7EA-47036C3575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078996-905E-43D9-B6DB-742E6AE69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4547B8-6A18-43D1-A0C7-3D75004B59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F90588-6CA5-46D1-9660-FE6164428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0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3DB65D-6DFD-47EB-9DCF-5C8ADF9AE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E7C12C-E231-4328-9480-F690F2175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10ED96-E4CC-418D-80F3-F58A0A800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7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1ED0BCE-5F7A-4744-8909-BF3075647F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Asıl başlık stili için tıklatın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EA514E3-760A-48C9-9212-224FDCBC6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Asıl metin stillerini düzenlemek için tıklatın</a:t>
            </a:r>
          </a:p>
          <a:p>
            <a:pPr lvl="1"/>
            <a:r>
              <a:rPr lang="en-US" altLang="en-US"/>
              <a:t>İkinci düzey</a:t>
            </a:r>
          </a:p>
          <a:p>
            <a:pPr lvl="2"/>
            <a:r>
              <a:rPr lang="en-US" altLang="en-US"/>
              <a:t>Üçüncü düzey</a:t>
            </a:r>
          </a:p>
          <a:p>
            <a:pPr lvl="3"/>
            <a:r>
              <a:rPr lang="en-US" altLang="en-US"/>
              <a:t>Dördüncü düzey</a:t>
            </a:r>
          </a:p>
          <a:p>
            <a:pPr lvl="4"/>
            <a:r>
              <a:rPr lang="en-US" altLang="en-US"/>
              <a:t>Beşinci düzey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A76538A-B0F7-4A29-95F7-1544B22DDE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5231930-6445-49E7-A077-BD446674BB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5DAE6AB-FFBE-4BC9-B58F-802BE607FB2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4868" y="589597"/>
            <a:ext cx="7434262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45920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D674-A2E4-4A2C-88EA-6A6CDF7EEFE6}" type="datetime1">
              <a:rPr lang="en-US" smtClean="0"/>
              <a:t>11-Feb-23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66343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B3B77-798B-459B-AF29-76010E11145A}"/>
              </a:ext>
            </a:extLst>
          </p:cNvPr>
          <p:cNvSpPr/>
          <p:nvPr/>
        </p:nvSpPr>
        <p:spPr>
          <a:xfrm>
            <a:off x="0" y="249897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1" i="0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Lecture 2</a:t>
            </a:r>
            <a:endParaRPr kumimoji="0" lang="en-AU" sz="3200" b="1" i="1" u="none" strike="noStrike" kern="1200" cap="none" spc="-170" normalizeH="0" baseline="0" noProof="0" dirty="0">
              <a:ln>
                <a:noFill/>
              </a:ln>
              <a:solidFill>
                <a:srgbClr val="374D8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spc="-220" dirty="0">
                <a:solidFill>
                  <a:srgbClr val="374D81"/>
                </a:solidFill>
                <a:latin typeface="Arial"/>
                <a:cs typeface="Arial"/>
              </a:rPr>
              <a:t>Line - Drawing Algorithms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kumimoji="0" lang="en-AU" sz="3200" b="1" i="0" u="none" strike="noStrike" kern="1200" cap="none" spc="-22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DDA</a:t>
            </a: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FBAD1BD5-E1E8-49DC-A6FD-D44108A59372}"/>
              </a:ext>
            </a:extLst>
          </p:cNvPr>
          <p:cNvSpPr txBox="1">
            <a:spLocks/>
          </p:cNvSpPr>
          <p:nvPr/>
        </p:nvSpPr>
        <p:spPr>
          <a:xfrm>
            <a:off x="304800" y="242668"/>
            <a:ext cx="8458200" cy="6474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508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-17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IT-331</a:t>
            </a:r>
            <a:r>
              <a:rPr kumimoji="0" lang="en-AU" sz="2400" b="1" i="1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			                             </a:t>
            </a:r>
            <a:r>
              <a:rPr kumimoji="0" lang="en-AU" sz="2400" b="1" i="0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 Computer Graphics 1)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105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-35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Dr. Mohammed El-Said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Assistant Professor, Computer Science Dept.,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Faculty of Computers &amp; Artificial Intelligence,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Helwan University - Cairo, Egypt.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 marR="0" lvl="0" indent="0" algn="l" defTabSz="914400" rtl="0" eaLnBrk="1" fontAlgn="auto" latinLnBrk="0" hangingPunct="1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200" b="0" i="0" u="none" strike="noStrike" kern="1200" cap="none" spc="-5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25400" marR="0" lvl="0" indent="0" algn="l" defTabSz="914400" rtl="0" eaLnBrk="1" fontAlgn="auto" latinLnBrk="0" hangingPunct="1">
                <a:lnSpc>
                  <a:spcPts val="132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-5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8439C3B-06E6-49C9-9020-3071757A4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What is an </a:t>
            </a:r>
            <a:r>
              <a:rPr lang="en-GB" altLang="en-US" i="1"/>
              <a:t>ideal</a:t>
            </a:r>
            <a:r>
              <a:rPr lang="en-GB" altLang="en-US"/>
              <a:t> 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4A6C4A-B45D-4C60-A7F3-A3DED9395D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/>
              <a:t>Must appear straight and continuous</a:t>
            </a:r>
          </a:p>
          <a:p>
            <a:pPr lvl="1" eaLnBrk="1" hangingPunct="1"/>
            <a:r>
              <a:rPr lang="en-GB" altLang="en-US" sz="2000" dirty="0"/>
              <a:t>Only possible with axis-aligned and 45</a:t>
            </a:r>
            <a:r>
              <a:rPr lang="en-GB" altLang="en-US" sz="2000" baseline="48000" dirty="0"/>
              <a:t>o </a:t>
            </a:r>
            <a:r>
              <a:rPr lang="en-GB" altLang="en-US" sz="2000" dirty="0"/>
              <a:t>lines</a:t>
            </a:r>
          </a:p>
          <a:p>
            <a:pPr eaLnBrk="1" hangingPunct="1"/>
            <a:r>
              <a:rPr lang="en-GB" altLang="en-US" sz="2400" dirty="0"/>
              <a:t>Must interpolate both defining end points</a:t>
            </a:r>
          </a:p>
          <a:p>
            <a:pPr eaLnBrk="1" hangingPunct="1"/>
            <a:r>
              <a:rPr lang="en-GB" altLang="en-US" sz="2400" dirty="0"/>
              <a:t>Must have uniform density and intensity</a:t>
            </a:r>
          </a:p>
          <a:p>
            <a:pPr lvl="1" eaLnBrk="1" hangingPunct="1"/>
            <a:r>
              <a:rPr lang="en-GB" altLang="en-US" sz="2000" dirty="0"/>
              <a:t>Consistent within a line and over all lines</a:t>
            </a:r>
          </a:p>
          <a:p>
            <a:pPr lvl="1" eaLnBrk="1" hangingPunct="1"/>
            <a:r>
              <a:rPr lang="en-GB" altLang="en-US" sz="2000" dirty="0"/>
              <a:t>What about </a:t>
            </a:r>
            <a:r>
              <a:rPr lang="en-US" altLang="en-US" sz="2000" dirty="0"/>
              <a:t>anti-aliasing </a:t>
            </a:r>
            <a:r>
              <a:rPr lang="en-GB" altLang="en-US" sz="2000" dirty="0"/>
              <a:t>?</a:t>
            </a:r>
          </a:p>
          <a:p>
            <a:pPr lvl="2" eaLnBrk="1" hangingPunct="1"/>
            <a:r>
              <a:rPr lang="en-US" altLang="en-US" sz="1800" dirty="0"/>
              <a:t>Aliasing is the jagged edges on curves and diagonal lines in a bitmap image. </a:t>
            </a:r>
          </a:p>
          <a:p>
            <a:pPr lvl="2" eaLnBrk="1" hangingPunct="1"/>
            <a:r>
              <a:rPr lang="en-US" altLang="en-US" sz="1800" dirty="0"/>
              <a:t>Anti-aliasing is the process of smoothing out those jaggies. </a:t>
            </a:r>
          </a:p>
          <a:p>
            <a:pPr lvl="3" eaLnBrk="1" hangingPunct="1"/>
            <a:r>
              <a:rPr lang="en-US" altLang="en-US" sz="1600" dirty="0"/>
              <a:t>Graphics software programs have options for anti-aliasing text and graphics. </a:t>
            </a:r>
          </a:p>
          <a:p>
            <a:pPr lvl="3" eaLnBrk="1" hangingPunct="1"/>
            <a:r>
              <a:rPr lang="en-US" altLang="en-US" sz="1600" dirty="0"/>
              <a:t>Enlarging a bitmap image accentuates the effect of aliasing. </a:t>
            </a:r>
            <a:endParaRPr lang="en-GB" altLang="en-US" sz="1600" dirty="0"/>
          </a:p>
          <a:p>
            <a:pPr eaLnBrk="1" hangingPunct="1"/>
            <a:r>
              <a:rPr lang="en-GB" altLang="en-US" sz="2400" dirty="0"/>
              <a:t>Must be efficient, drawn quickly</a:t>
            </a:r>
          </a:p>
          <a:p>
            <a:pPr lvl="1" eaLnBrk="1" hangingPunct="1"/>
            <a:r>
              <a:rPr lang="en-GB" altLang="en-US" sz="2000" dirty="0"/>
              <a:t>Lots of them are required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46F00E9-F472-4454-B9C1-8B37687C3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Simple Line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8FEF012-90BF-4527-9002-7290405F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913" y="1479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en-US"/>
          </a:p>
        </p:txBody>
      </p:sp>
      <p:pic>
        <p:nvPicPr>
          <p:cNvPr id="31748" name="Picture 4" descr="mxplusb">
            <a:extLst>
              <a:ext uri="{FF2B5EF4-FFF2-40B4-BE49-F238E27FC236}">
                <a16:creationId xmlns:a16="http://schemas.microsoft.com/office/drawing/2014/main" id="{AC27F432-3C41-419A-B164-985960C6C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133600"/>
            <a:ext cx="4208462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5">
            <a:extLst>
              <a:ext uri="{FF2B5EF4-FFF2-40B4-BE49-F238E27FC236}">
                <a16:creationId xmlns:a16="http://schemas.microsoft.com/office/drawing/2014/main" id="{D4D37E0A-CC71-4E0C-9E0D-8761EA1E0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276475"/>
            <a:ext cx="41910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 i="1">
                <a:latin typeface="Times New Roman" panose="02020603050405020304" pitchFamily="18" charset="0"/>
              </a:rPr>
              <a:t>The </a:t>
            </a: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</a:rPr>
              <a:t>Cartesian slope-intercept equation</a:t>
            </a:r>
            <a:r>
              <a:rPr lang="en-US" altLang="en-US" sz="2400" i="1">
                <a:latin typeface="Times New Roman" panose="02020603050405020304" pitchFamily="18" charset="0"/>
              </a:rPr>
              <a:t> for a straight line is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GB" altLang="en-US" sz="2400" i="1">
                <a:latin typeface="Times New Roman" panose="02020603050405020304" pitchFamily="18" charset="0"/>
              </a:rPr>
              <a:t>: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              y = </a:t>
            </a:r>
            <a:r>
              <a:rPr lang="en-GB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m</a:t>
            </a:r>
            <a:r>
              <a:rPr lang="en-GB" altLang="en-US" sz="2400">
                <a:latin typeface="Times New Roman" panose="02020603050405020304" pitchFamily="18" charset="0"/>
              </a:rPr>
              <a:t>x + b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with </a:t>
            </a:r>
            <a:r>
              <a:rPr lang="en-US" altLang="en-US" sz="2400" i="1">
                <a:solidFill>
                  <a:srgbClr val="FF33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as the slope of the line and </a:t>
            </a:r>
            <a:r>
              <a:rPr lang="en-US" altLang="en-US" sz="2400" b="1" i="1">
                <a:latin typeface="Times New Roman" panose="02020603050405020304" pitchFamily="18" charset="0"/>
              </a:rPr>
              <a:t>b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as the </a:t>
            </a:r>
            <a:r>
              <a:rPr lang="en-US" altLang="en-US" sz="2400" b="1" i="1">
                <a:latin typeface="Times New Roman" panose="02020603050405020304" pitchFamily="18" charset="0"/>
              </a:rPr>
              <a:t>y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intercept. </a:t>
            </a:r>
            <a:endParaRPr lang="en-GB" altLang="en-US" sz="2400">
              <a:latin typeface="Times New Roman" panose="02020603050405020304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Simple approach: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400">
                <a:latin typeface="Times New Roman" panose="02020603050405020304" pitchFamily="18" charset="0"/>
              </a:rPr>
              <a:t>   increment x, solve for 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E66CCDAB-56CA-445D-9BDB-BF92923783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16075" y="1508125"/>
            <a:ext cx="6683375" cy="14700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9"/>
                </a:solidFill>
              </a:rPr>
              <a:t>Line-Drawing Algorithms:</a:t>
            </a:r>
            <a:br>
              <a:rPr lang="en-US" altLang="en-US" dirty="0">
                <a:solidFill>
                  <a:srgbClr val="000099"/>
                </a:solidFill>
              </a:rPr>
            </a:br>
            <a:r>
              <a:rPr lang="en-US" altLang="en-US" dirty="0">
                <a:solidFill>
                  <a:srgbClr val="000099"/>
                </a:solidFill>
              </a:rPr>
              <a:t>  </a:t>
            </a:r>
            <a:br>
              <a:rPr lang="tr-TR" altLang="en-US" dirty="0">
                <a:solidFill>
                  <a:srgbClr val="000099"/>
                </a:solidFill>
              </a:rPr>
            </a:br>
            <a:r>
              <a:rPr lang="en-US" altLang="en-US" dirty="0">
                <a:solidFill>
                  <a:srgbClr val="000099"/>
                </a:solidFill>
              </a:rPr>
              <a:t> DDA</a:t>
            </a:r>
            <a:br>
              <a:rPr lang="en-US" altLang="en-US" dirty="0">
                <a:solidFill>
                  <a:srgbClr val="000099"/>
                </a:solidFill>
              </a:rPr>
            </a:br>
            <a:br>
              <a:rPr lang="tr-TR" altLang="en-US" dirty="0">
                <a:solidFill>
                  <a:srgbClr val="000099"/>
                </a:solidFill>
              </a:rPr>
            </a:br>
            <a:r>
              <a:rPr lang="en-US" altLang="en-US" dirty="0">
                <a:solidFill>
                  <a:srgbClr val="000099"/>
                </a:solidFill>
              </a:rPr>
              <a:t>   Bresenham’s Midpoint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14E8AD0-DA42-402E-A015-C950406C1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2275" y="14478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/>
              <a:t>	Algorithms for displaying lines are based on the Cartesian slope-intercept equation</a:t>
            </a:r>
          </a:p>
          <a:p>
            <a:pPr eaLnBrk="1" hangingPunct="1">
              <a:buFontTx/>
              <a:buNone/>
            </a:pPr>
            <a:r>
              <a:rPr lang="en-GB" altLang="en-US" sz="2000"/>
              <a:t>		y = m.x + b</a:t>
            </a:r>
          </a:p>
          <a:p>
            <a:pPr eaLnBrk="1" hangingPunct="1">
              <a:buFontTx/>
              <a:buNone/>
            </a:pPr>
            <a:r>
              <a:rPr lang="en-GB" altLang="en-US" sz="2000"/>
              <a:t>	where m and b can be calculated from the line endpoints:		m = (y</a:t>
            </a:r>
            <a:r>
              <a:rPr lang="en-GB" altLang="en-US" sz="1200"/>
              <a:t>1</a:t>
            </a:r>
            <a:r>
              <a:rPr lang="en-GB" altLang="en-US" sz="2000"/>
              <a:t>-y</a:t>
            </a:r>
            <a:r>
              <a:rPr lang="en-GB" altLang="en-US" sz="1200"/>
              <a:t>0</a:t>
            </a:r>
            <a:r>
              <a:rPr lang="en-GB" altLang="en-US" sz="2000"/>
              <a:t>) / (x</a:t>
            </a:r>
            <a:r>
              <a:rPr lang="en-GB" altLang="en-US" sz="1200"/>
              <a:t>1</a:t>
            </a:r>
            <a:r>
              <a:rPr lang="en-GB" altLang="en-US" sz="2000"/>
              <a:t>-x</a:t>
            </a:r>
            <a:r>
              <a:rPr lang="en-GB" altLang="en-US" sz="1200"/>
              <a:t>0</a:t>
            </a:r>
            <a:r>
              <a:rPr lang="en-GB" altLang="en-US" sz="2000"/>
              <a:t>)</a:t>
            </a:r>
          </a:p>
          <a:p>
            <a:pPr eaLnBrk="1" hangingPunct="1">
              <a:buFontTx/>
              <a:buNone/>
            </a:pPr>
            <a:r>
              <a:rPr lang="en-GB" altLang="en-US" sz="2000"/>
              <a:t>				b = y</a:t>
            </a:r>
            <a:r>
              <a:rPr lang="en-GB" altLang="en-US" sz="1200"/>
              <a:t>0</a:t>
            </a:r>
            <a:r>
              <a:rPr lang="en-GB" altLang="en-US" sz="2000"/>
              <a:t> - m. x</a:t>
            </a:r>
            <a:r>
              <a:rPr lang="en-GB" altLang="en-US" sz="1200"/>
              <a:t>0</a:t>
            </a:r>
          </a:p>
          <a:p>
            <a:pPr eaLnBrk="1" hangingPunct="1">
              <a:buFontTx/>
              <a:buNone/>
            </a:pPr>
            <a:endParaRPr lang="en-GB" altLang="en-US" sz="1200"/>
          </a:p>
          <a:p>
            <a:pPr eaLnBrk="1" hangingPunct="1">
              <a:buFontTx/>
              <a:buNone/>
            </a:pPr>
            <a:r>
              <a:rPr lang="en-GB" altLang="en-US" sz="1800"/>
              <a:t>	</a:t>
            </a:r>
            <a:r>
              <a:rPr lang="en-GB" altLang="en-US" sz="2000"/>
              <a:t>For any x interval </a:t>
            </a:r>
            <a:r>
              <a:rPr lang="en-GB" altLang="en-US" sz="2000">
                <a:sym typeface="Symbol" panose="05050102010706020507" pitchFamily="18" charset="2"/>
              </a:rPr>
              <a:t>x along a line the corresponding    y interval y = m.x </a:t>
            </a:r>
          </a:p>
        </p:txBody>
      </p:sp>
      <p:sp>
        <p:nvSpPr>
          <p:cNvPr id="33795" name="Line 3">
            <a:extLst>
              <a:ext uri="{FF2B5EF4-FFF2-40B4-BE49-F238E27FC236}">
                <a16:creationId xmlns:a16="http://schemas.microsoft.com/office/drawing/2014/main" id="{97A88021-4084-48BC-9C23-31BA7B365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4075" y="4652963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Line 4">
            <a:extLst>
              <a:ext uri="{FF2B5EF4-FFF2-40B4-BE49-F238E27FC236}">
                <a16:creationId xmlns:a16="http://schemas.microsoft.com/office/drawing/2014/main" id="{8A2F2417-F6B9-4C9D-9665-9136F9CB4C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4075" y="6237288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D26AFFD3-A668-479C-A859-C6C4EB2E41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4941888"/>
            <a:ext cx="865187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768AA9F3-5B0E-40BF-B2D8-7A9C75592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55895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ADFA24B0-7CB4-45D3-8215-DDA51AA2E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373688"/>
            <a:ext cx="43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altLang="en-US"/>
              <a:t>y</a:t>
            </a:r>
            <a:r>
              <a:rPr lang="tr-TR" altLang="en-US" baseline="-25000"/>
              <a:t>0</a:t>
            </a:r>
            <a:endParaRPr lang="en-US" altLang="en-US"/>
          </a:p>
        </p:txBody>
      </p:sp>
      <p:sp>
        <p:nvSpPr>
          <p:cNvPr id="33800" name="Line 8">
            <a:extLst>
              <a:ext uri="{FF2B5EF4-FFF2-40B4-BE49-F238E27FC236}">
                <a16:creationId xmlns:a16="http://schemas.microsoft.com/office/drawing/2014/main" id="{23485D8D-E7B1-4BE8-B5F3-405B61AE7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9403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00C59321-0C40-47F1-BF6D-638DFAFA1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724400"/>
            <a:ext cx="43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altLang="en-US"/>
              <a:t>y</a:t>
            </a:r>
            <a:r>
              <a:rPr lang="tr-TR" altLang="en-US" baseline="-25000"/>
              <a:t>1</a:t>
            </a:r>
            <a:endParaRPr lang="en-US" altLang="en-US"/>
          </a:p>
        </p:txBody>
      </p:sp>
      <p:sp>
        <p:nvSpPr>
          <p:cNvPr id="33802" name="Line 12">
            <a:extLst>
              <a:ext uri="{FF2B5EF4-FFF2-40B4-BE49-F238E27FC236}">
                <a16:creationId xmlns:a16="http://schemas.microsoft.com/office/drawing/2014/main" id="{63A75ECE-CFF2-499B-B1B7-0940D2A4E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61658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Text Box 13">
            <a:extLst>
              <a:ext uri="{FF2B5EF4-FFF2-40B4-BE49-F238E27FC236}">
                <a16:creationId xmlns:a16="http://schemas.microsoft.com/office/drawing/2014/main" id="{A9B3C2AE-BFEE-4F55-BCFF-00D7C626A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6237288"/>
            <a:ext cx="936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altLang="en-US"/>
              <a:t>x</a:t>
            </a:r>
            <a:r>
              <a:rPr lang="tr-TR" altLang="en-US" baseline="-25000"/>
              <a:t>0</a:t>
            </a:r>
            <a:endParaRPr lang="en-US" altLang="en-US"/>
          </a:p>
        </p:txBody>
      </p:sp>
      <p:sp>
        <p:nvSpPr>
          <p:cNvPr id="33804" name="Line 14">
            <a:extLst>
              <a:ext uri="{FF2B5EF4-FFF2-40B4-BE49-F238E27FC236}">
                <a16:creationId xmlns:a16="http://schemas.microsoft.com/office/drawing/2014/main" id="{C1E05337-F5AF-4299-904C-F4DCD1A85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0913" y="61658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Text Box 15">
            <a:extLst>
              <a:ext uri="{FF2B5EF4-FFF2-40B4-BE49-F238E27FC236}">
                <a16:creationId xmlns:a16="http://schemas.microsoft.com/office/drawing/2014/main" id="{8437DAD0-BD75-4CA5-AE2D-E695C6D5C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0" y="6237288"/>
            <a:ext cx="936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altLang="en-US"/>
              <a:t>x</a:t>
            </a:r>
            <a:r>
              <a:rPr lang="tr-TR" altLang="en-US" baseline="-25000"/>
              <a:t>1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4A2BEF0-DA55-4617-9BC4-111A544B9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13" y="762000"/>
            <a:ext cx="71739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Simple Line</a:t>
            </a:r>
          </a:p>
        </p:txBody>
      </p:sp>
      <p:pic>
        <p:nvPicPr>
          <p:cNvPr id="34819" name="Picture 3" descr="mxplusb">
            <a:extLst>
              <a:ext uri="{FF2B5EF4-FFF2-40B4-BE49-F238E27FC236}">
                <a16:creationId xmlns:a16="http://schemas.microsoft.com/office/drawing/2014/main" id="{0B5CECA1-1DBC-4C91-8192-D720A7686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713" y="2133600"/>
            <a:ext cx="3608387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4">
            <a:extLst>
              <a:ext uri="{FF2B5EF4-FFF2-40B4-BE49-F238E27FC236}">
                <a16:creationId xmlns:a16="http://schemas.microsoft.com/office/drawing/2014/main" id="{8DFE4872-A189-4C48-948C-F88F5AD0C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133600"/>
            <a:ext cx="35163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Based on </a:t>
            </a:r>
            <a:r>
              <a:rPr lang="en-GB" altLang="en-US" sz="2400" i="1">
                <a:latin typeface="Times New Roman" panose="02020603050405020304" pitchFamily="18" charset="0"/>
              </a:rPr>
              <a:t>slope-intercept algorithm </a:t>
            </a:r>
            <a:r>
              <a:rPr lang="en-GB" altLang="en-US" sz="2400">
                <a:latin typeface="Times New Roman" panose="02020603050405020304" pitchFamily="18" charset="0"/>
              </a:rPr>
              <a:t>from algebra</a:t>
            </a:r>
            <a:r>
              <a:rPr lang="en-GB" altLang="en-US" sz="2400" i="1">
                <a:latin typeface="Times New Roman" panose="02020603050405020304" pitchFamily="18" charset="0"/>
              </a:rPr>
              <a:t>: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              y = mx + b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Simple approach: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   increment x, solve for y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Floating point arithmetic required</a:t>
            </a:r>
            <a:endParaRPr lang="en-GB" altLang="en-US" sz="24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04ED363-099A-4F23-8C4D-455079632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5" y="533400"/>
            <a:ext cx="7175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Does it Work?</a:t>
            </a:r>
          </a:p>
        </p:txBody>
      </p:sp>
      <p:pic>
        <p:nvPicPr>
          <p:cNvPr id="35843" name="Picture 3" descr="revAxes">
            <a:extLst>
              <a:ext uri="{FF2B5EF4-FFF2-40B4-BE49-F238E27FC236}">
                <a16:creationId xmlns:a16="http://schemas.microsoft.com/office/drawing/2014/main" id="{E3993542-1B0A-43DE-98A0-5E9609F88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914400"/>
            <a:ext cx="2700337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4">
            <a:extLst>
              <a:ext uri="{FF2B5EF4-FFF2-40B4-BE49-F238E27FC236}">
                <a16:creationId xmlns:a16="http://schemas.microsoft.com/office/drawing/2014/main" id="{D0712A57-42F9-441A-A16D-106ECE86D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438400"/>
            <a:ext cx="436086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It works for lines with a slope of  1 or less,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but doesn’t work well for lines with slope greater than 1 – lines become more discontinuous in appearance and we must add more than 1 pixel per column to make it work.</a:t>
            </a:r>
          </a:p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Solution?  - use </a:t>
            </a:r>
            <a:r>
              <a:rPr lang="en-GB" altLang="en-US" sz="2400" i="1">
                <a:latin typeface="Times New Roman" panose="02020603050405020304" pitchFamily="18" charset="0"/>
              </a:rPr>
              <a:t>symmetry.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FBF1649-9EDB-4BFF-8FF0-9F4A5E3D3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13" y="762000"/>
            <a:ext cx="71739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Modify algorithm per octant</a:t>
            </a:r>
          </a:p>
        </p:txBody>
      </p:sp>
      <p:pic>
        <p:nvPicPr>
          <p:cNvPr id="36867" name="Picture 3" descr="[Slope change after swapping axes]">
            <a:extLst>
              <a:ext uri="{FF2B5EF4-FFF2-40B4-BE49-F238E27FC236}">
                <a16:creationId xmlns:a16="http://schemas.microsoft.com/office/drawing/2014/main" id="{60050302-D5DC-4C85-B187-82968032A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525" y="1905000"/>
            <a:ext cx="5697538" cy="3429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4">
            <a:extLst>
              <a:ext uri="{FF2B5EF4-FFF2-40B4-BE49-F238E27FC236}">
                <a16:creationId xmlns:a16="http://schemas.microsoft.com/office/drawing/2014/main" id="{C7DD92AF-47DC-446D-AD55-CE29AB95A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5486400"/>
            <a:ext cx="7526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altLang="en-US" sz="2400">
                <a:latin typeface="Times New Roman" panose="02020603050405020304" pitchFamily="18" charset="0"/>
              </a:rPr>
              <a:t>OR, increment along x-axis if dy&lt;dx else increment along y-axis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CF4710C-84A0-47DA-9123-B72E2403E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DDA Algorithm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003FE60-AA32-4871-9CFB-E27D4A2E4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0988" y="1600200"/>
            <a:ext cx="8440737" cy="4852988"/>
          </a:xfrm>
        </p:spPr>
        <p:txBody>
          <a:bodyPr/>
          <a:lstStyle/>
          <a:p>
            <a:pPr eaLnBrk="1" hangingPunct="1"/>
            <a:r>
              <a:rPr lang="en-GB" altLang="en-US" sz="2000" dirty="0"/>
              <a:t>The digital differential analyser (DDA) is a scan-conversion line algorithm based on using </a:t>
            </a:r>
            <a:r>
              <a:rPr lang="en-GB" altLang="en-US" sz="2000" dirty="0">
                <a:sym typeface="Symbol" panose="05050102010706020507" pitchFamily="18" charset="2"/>
              </a:rPr>
              <a:t>x </a:t>
            </a:r>
            <a:r>
              <a:rPr lang="en-GB" alt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or</a:t>
            </a:r>
            <a:r>
              <a:rPr lang="en-GB" altLang="en-US" sz="2000" dirty="0">
                <a:sym typeface="Symbol" panose="05050102010706020507" pitchFamily="18" charset="2"/>
              </a:rPr>
              <a:t> y.</a:t>
            </a:r>
            <a:endParaRPr lang="tr-TR" altLang="en-US" sz="2000" dirty="0">
              <a:sym typeface="Symbol" panose="05050102010706020507" pitchFamily="18" charset="2"/>
            </a:endParaRPr>
          </a:p>
          <a:p>
            <a:pPr eaLnBrk="1" hangingPunct="1"/>
            <a:endParaRPr lang="tr-TR" altLang="en-US" sz="2000" dirty="0">
              <a:sym typeface="Symbol" panose="05050102010706020507" pitchFamily="18" charset="2"/>
            </a:endParaRPr>
          </a:p>
          <a:p>
            <a:pPr eaLnBrk="1" hangingPunct="1"/>
            <a:r>
              <a:rPr lang="en-GB" altLang="en-US" sz="2000" dirty="0">
                <a:sym typeface="Symbol" panose="05050102010706020507" pitchFamily="18" charset="2"/>
              </a:rPr>
              <a:t>A line is sampled at unit intervals in one coordinate and the corresponding integer values nearest the line path are determined for the other coordinate</a:t>
            </a:r>
            <a:r>
              <a:rPr lang="tr-TR" altLang="en-US" sz="2000" dirty="0">
                <a:sym typeface="Symbol" panose="05050102010706020507" pitchFamily="18" charset="2"/>
              </a:rPr>
              <a:t>.</a:t>
            </a:r>
          </a:p>
          <a:p>
            <a:pPr eaLnBrk="1" hangingPunct="1"/>
            <a:endParaRPr lang="tr-TR" altLang="en-US" sz="2000" dirty="0">
              <a:sym typeface="Symbol" panose="05050102010706020507" pitchFamily="18" charset="2"/>
            </a:endParaRPr>
          </a:p>
          <a:p>
            <a:pPr eaLnBrk="1" hangingPunct="1"/>
            <a:endParaRPr lang="en-GB" altLang="en-US" sz="2000" dirty="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5CD5C3E-3F19-4FC8-9541-CD17BC76E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L</a:t>
            </a:r>
            <a:r>
              <a:rPr lang="en-US" altLang="en-US"/>
              <a:t>ine with positive slope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1E35A2A-7B36-40E7-BA51-0E8755FF84A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075613" cy="4857750"/>
          </a:xfrm>
        </p:spPr>
        <p:txBody>
          <a:bodyPr/>
          <a:lstStyle/>
          <a:p>
            <a:pPr eaLnBrk="1" hangingPunct="1"/>
            <a:r>
              <a:rPr lang="en-US" altLang="en-US" sz="2400"/>
              <a:t>If  m&lt;=1, </a:t>
            </a:r>
          </a:p>
          <a:p>
            <a:pPr lvl="1" eaLnBrk="1" hangingPunct="1"/>
            <a:r>
              <a:rPr lang="en-US" altLang="en-US" sz="2000"/>
              <a:t>Sample at unit x intervals (dx=1)</a:t>
            </a:r>
          </a:p>
          <a:p>
            <a:pPr lvl="1" eaLnBrk="1" hangingPunct="1"/>
            <a:r>
              <a:rPr lang="en-US" altLang="en-US" sz="2000"/>
              <a:t>Compute successive y values as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y</a:t>
            </a:r>
            <a:r>
              <a:rPr lang="en-US" altLang="en-US" sz="1800" baseline="-25000">
                <a:cs typeface="Arial" panose="020B0604020202020204" pitchFamily="34" charset="0"/>
              </a:rPr>
              <a:t>k+1</a:t>
            </a:r>
            <a:r>
              <a:rPr lang="en-US" altLang="en-US" sz="1800">
                <a:cs typeface="Arial" panose="020B0604020202020204" pitchFamily="34" charset="0"/>
              </a:rPr>
              <a:t>=y</a:t>
            </a:r>
            <a:r>
              <a:rPr lang="en-US" altLang="en-US" sz="1800" baseline="-25000">
                <a:cs typeface="Arial" panose="020B0604020202020204" pitchFamily="34" charset="0"/>
              </a:rPr>
              <a:t>k</a:t>
            </a:r>
            <a:r>
              <a:rPr lang="en-US" altLang="en-US" sz="1800">
                <a:cs typeface="Arial" panose="020B0604020202020204" pitchFamily="34" charset="0"/>
              </a:rPr>
              <a:t>+m         0&lt;=k&lt;=x</a:t>
            </a:r>
            <a:r>
              <a:rPr lang="en-US" altLang="en-US" sz="1800" baseline="-25000">
                <a:cs typeface="Arial" panose="020B0604020202020204" pitchFamily="34" charset="0"/>
              </a:rPr>
              <a:t>end</a:t>
            </a:r>
            <a:r>
              <a:rPr lang="en-US" altLang="en-US" sz="1800">
                <a:cs typeface="Arial" panose="020B0604020202020204" pitchFamily="34" charset="0"/>
              </a:rPr>
              <a:t>-x</a:t>
            </a:r>
            <a:r>
              <a:rPr lang="en-US" altLang="en-US" sz="1800" baseline="-25000">
                <a:cs typeface="Arial" panose="020B0604020202020204" pitchFamily="34" charset="0"/>
              </a:rPr>
              <a:t>0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Increment k by 1 for each step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Round y to nearest integer value.</a:t>
            </a:r>
          </a:p>
          <a:p>
            <a:pPr eaLnBrk="1" hangingPunct="1"/>
            <a:endParaRPr lang="en-US" altLang="en-US" sz="24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/>
              <a:t>If  m&gt;1,</a:t>
            </a:r>
          </a:p>
          <a:p>
            <a:pPr lvl="1" eaLnBrk="1" hangingPunct="1"/>
            <a:r>
              <a:rPr lang="en-US" altLang="en-US" sz="2000"/>
              <a:t>Sample at unit y intervals (dy=1)</a:t>
            </a:r>
          </a:p>
          <a:p>
            <a:pPr lvl="1" eaLnBrk="1" hangingPunct="1"/>
            <a:r>
              <a:rPr lang="en-US" altLang="en-US" sz="2000"/>
              <a:t>Compute successive x values as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x</a:t>
            </a:r>
            <a:r>
              <a:rPr lang="en-US" altLang="en-US" sz="1800" baseline="-25000">
                <a:cs typeface="Arial" panose="020B0604020202020204" pitchFamily="34" charset="0"/>
              </a:rPr>
              <a:t>k+1</a:t>
            </a:r>
            <a:r>
              <a:rPr lang="en-US" altLang="en-US" sz="1800">
                <a:cs typeface="Arial" panose="020B0604020202020204" pitchFamily="34" charset="0"/>
              </a:rPr>
              <a:t>=x</a:t>
            </a:r>
            <a:r>
              <a:rPr lang="en-US" altLang="en-US" sz="1800" baseline="-25000">
                <a:cs typeface="Arial" panose="020B0604020202020204" pitchFamily="34" charset="0"/>
              </a:rPr>
              <a:t>k</a:t>
            </a:r>
            <a:r>
              <a:rPr lang="en-US" altLang="en-US" sz="1800">
                <a:cs typeface="Arial" panose="020B0604020202020204" pitchFamily="34" charset="0"/>
              </a:rPr>
              <a:t>+1/m         0&lt;=k&lt;=y</a:t>
            </a:r>
            <a:r>
              <a:rPr lang="en-US" altLang="en-US" sz="1800" baseline="-25000">
                <a:cs typeface="Arial" panose="020B0604020202020204" pitchFamily="34" charset="0"/>
              </a:rPr>
              <a:t>end</a:t>
            </a:r>
            <a:r>
              <a:rPr lang="en-US" altLang="en-US" sz="1800">
                <a:cs typeface="Arial" panose="020B0604020202020204" pitchFamily="34" charset="0"/>
              </a:rPr>
              <a:t>-y</a:t>
            </a:r>
            <a:r>
              <a:rPr lang="en-US" altLang="en-US" sz="1800" baseline="-25000">
                <a:cs typeface="Arial" panose="020B0604020202020204" pitchFamily="34" charset="0"/>
              </a:rPr>
              <a:t>0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Increment k by 1 for each step</a:t>
            </a:r>
          </a:p>
          <a:p>
            <a:pPr lvl="2" eaLnBrk="1" hangingPunct="1"/>
            <a:r>
              <a:rPr lang="en-US" altLang="en-US" sz="1800">
                <a:cs typeface="Arial" panose="020B0604020202020204" pitchFamily="34" charset="0"/>
              </a:rPr>
              <a:t>Round x to nearest integer value.</a:t>
            </a:r>
          </a:p>
          <a:p>
            <a:pPr lvl="1" eaLnBrk="1" hangingPunct="1"/>
            <a:endParaRPr lang="en-US" altLang="en-US" sz="2000">
              <a:cs typeface="Arial" panose="020B0604020202020204" pitchFamily="34" charset="0"/>
            </a:endParaRPr>
          </a:p>
          <a:p>
            <a:pPr lvl="2" eaLnBrk="1" hangingPunct="1"/>
            <a:endParaRPr lang="en-US" altLang="en-US" sz="1800">
              <a:cs typeface="Arial" panose="020B0604020202020204" pitchFamily="34" charset="0"/>
            </a:endParaRPr>
          </a:p>
          <a:p>
            <a:pPr eaLnBrk="1" hangingPunct="1"/>
            <a:endParaRPr lang="en-US" altLang="en-US" sz="2400">
              <a:cs typeface="Arial" panose="020B0604020202020204" pitchFamily="34" charset="0"/>
            </a:endParaRPr>
          </a:p>
          <a:p>
            <a:pPr eaLnBrk="1" hangingPunct="1"/>
            <a:endParaRPr lang="el-GR" altLang="en-US" sz="2400"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53E855-0754-46D9-9363-63FF3757D2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31"/>
          <a:stretch/>
        </p:blipFill>
        <p:spPr bwMode="auto">
          <a:xfrm>
            <a:off x="6156176" y="1264345"/>
            <a:ext cx="2700337" cy="24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B3E96728-04E0-442C-A0E6-C129DC9E4C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846"/>
          <a:stretch/>
        </p:blipFill>
        <p:spPr bwMode="auto">
          <a:xfrm>
            <a:off x="6146940" y="3909120"/>
            <a:ext cx="2700337" cy="27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extLst>
              <a:ext uri="{FF2B5EF4-FFF2-40B4-BE49-F238E27FC236}">
                <a16:creationId xmlns:a16="http://schemas.microsoft.com/office/drawing/2014/main" id="{092606D5-1DC5-46E0-B0D9-271EC603A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228600"/>
            <a:ext cx="7243762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inline int round (const float a)  { return int (a + 0.5); }</a:t>
            </a:r>
          </a:p>
          <a:p>
            <a:pPr algn="l"/>
            <a:endParaRPr lang="en-GB" altLang="en-US" sz="2000">
              <a:latin typeface="Times New Roman" panose="02020603050405020304" pitchFamily="18" charset="0"/>
            </a:endParaRP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void lineDDA (int x0, int y0, int xEnd, int yEnd)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{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int dx = xEnd - x0,  dy = yEnd - y0,  steps,  k;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float xIncrement, yIncrement, x = x0, y = y0;</a:t>
            </a:r>
          </a:p>
          <a:p>
            <a:pPr algn="l"/>
            <a:endParaRPr lang="en-GB" altLang="en-US" sz="2000">
              <a:latin typeface="Times New Roman" panose="02020603050405020304" pitchFamily="18" charset="0"/>
            </a:endParaRP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if (fabs (dx) &gt; fabs (dy))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   steps = fabs (dx);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else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   steps = fabs (dy);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xIncrement = float (dx) / float (steps);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yIncrement = float (dy) / float (steps);</a:t>
            </a:r>
          </a:p>
          <a:p>
            <a:pPr algn="l"/>
            <a:endParaRPr lang="en-GB" altLang="en-US" sz="2000">
              <a:latin typeface="Times New Roman" panose="02020603050405020304" pitchFamily="18" charset="0"/>
            </a:endParaRP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setPixel (round (x), round (y));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for (k = 0; k &lt; steps; k++) {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   x += xIncrement;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   y += yIncrement;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   setPixel (round (x), round (y));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     }</a:t>
            </a:r>
          </a:p>
          <a:p>
            <a:pPr algn="l"/>
            <a:r>
              <a:rPr lang="en-GB" altLang="en-US" sz="2000">
                <a:latin typeface="Times New Roman" panose="02020603050405020304" pitchFamily="18" charset="0"/>
              </a:rPr>
              <a:t> }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5DE83D-8CDB-4959-B42E-71910C4863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5" b="6606"/>
          <a:stretch/>
        </p:blipFill>
        <p:spPr>
          <a:xfrm>
            <a:off x="1770522" y="44624"/>
            <a:ext cx="6113847" cy="6754791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9C7FCA-19AA-4BCE-B1FD-0F9F930DDC7B}"/>
              </a:ext>
            </a:extLst>
          </p:cNvPr>
          <p:cNvCxnSpPr/>
          <p:nvPr/>
        </p:nvCxnSpPr>
        <p:spPr bwMode="auto">
          <a:xfrm flipV="1">
            <a:off x="899592" y="6525344"/>
            <a:ext cx="1440160" cy="72008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91F77F1-4B10-4343-A709-6EB21535D424}"/>
              </a:ext>
            </a:extLst>
          </p:cNvPr>
          <p:cNvCxnSpPr/>
          <p:nvPr/>
        </p:nvCxnSpPr>
        <p:spPr bwMode="auto">
          <a:xfrm flipH="1">
            <a:off x="7668344" y="6093296"/>
            <a:ext cx="1152128" cy="562103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9519025-3588-4D3B-B978-5836413DB796}"/>
              </a:ext>
            </a:extLst>
          </p:cNvPr>
          <p:cNvCxnSpPr/>
          <p:nvPr/>
        </p:nvCxnSpPr>
        <p:spPr bwMode="auto">
          <a:xfrm flipV="1">
            <a:off x="1115616" y="1700808"/>
            <a:ext cx="1368152" cy="144016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43833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66E6F49-D428-497A-9DB9-45C2D6202A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000"/>
          <a:stretch/>
        </p:blipFill>
        <p:spPr>
          <a:xfrm>
            <a:off x="249508" y="68263"/>
            <a:ext cx="8644985" cy="3360737"/>
          </a:xfrm>
          <a:prstGeom prst="rect">
            <a:avLst/>
          </a:prstGeom>
          <a:noFill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6609ECB-F443-8C5F-5B47-3CF89FD41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3530417"/>
            <a:ext cx="4658375" cy="324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13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66C5929-48E7-4F88-A42E-A0644797CC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7320"/>
          <a:stretch/>
        </p:blipFill>
        <p:spPr>
          <a:xfrm>
            <a:off x="90488" y="101477"/>
            <a:ext cx="8963025" cy="3505873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435C292-E9FE-C747-AE95-5BA57A2902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3760" y="3607350"/>
            <a:ext cx="4696480" cy="288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33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D39B196F-8B4F-41F4-9DA2-4FDA93325F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6897"/>
          <a:stretch/>
        </p:blipFill>
        <p:spPr>
          <a:xfrm>
            <a:off x="675493" y="68264"/>
            <a:ext cx="7793014" cy="2897126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1B3D655-982E-4A40-9331-F930DE3A2F6D}"/>
              </a:ext>
            </a:extLst>
          </p:cNvPr>
          <p:cNvSpPr txBox="1"/>
          <p:nvPr/>
        </p:nvSpPr>
        <p:spPr>
          <a:xfrm>
            <a:off x="1259632" y="0"/>
            <a:ext cx="28405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C135E3C-2886-355E-CB09-B9F884077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3033654"/>
            <a:ext cx="4686954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60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EAD847-E671-4120-AC43-45916EB0F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908720"/>
            <a:ext cx="5035585" cy="4320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BAEAF7D-DE7C-42AD-AC5A-FD9E7103C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464751"/>
            <a:ext cx="4754581" cy="596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45AA05-6592-4161-B630-6B8C6F5B19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085" y="3416112"/>
            <a:ext cx="8393927" cy="25331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CB2B78-55ED-451B-9B47-280D2FADF8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169" y="284749"/>
            <a:ext cx="2575536" cy="283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86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85B4EEA-E9BC-4336-B2A6-1A8170777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13" y="762000"/>
            <a:ext cx="71739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F0000"/>
                </a:solidFill>
              </a:rPr>
              <a:t>DDA algorithm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2DE3817-118F-4924-9A14-C33B1EC89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" y="1828800"/>
            <a:ext cx="71755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2800"/>
              <a:t>Need a lot of floating point arithmetic.</a:t>
            </a:r>
          </a:p>
          <a:p>
            <a:pPr lvl="1" algn="l" eaLnBrk="1" hangingPunct="1">
              <a:spcBef>
                <a:spcPct val="20000"/>
              </a:spcBef>
              <a:buFontTx/>
              <a:buChar char="–"/>
            </a:pPr>
            <a:r>
              <a:rPr lang="en-GB" altLang="en-US" sz="2400"/>
              <a:t>2 ‘round’s and 2 adds per pixel.</a:t>
            </a:r>
          </a:p>
          <a:p>
            <a:pPr algn="l" eaLnBrk="1" hangingPunct="1">
              <a:spcBef>
                <a:spcPct val="20000"/>
              </a:spcBef>
            </a:pPr>
            <a:endParaRPr lang="en-GB" altLang="en-US" sz="2800"/>
          </a:p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2800"/>
              <a:t>Is there a simpler way ?</a:t>
            </a:r>
          </a:p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en-GB" altLang="en-US" sz="2800"/>
              <a:t>Can we use only integer arithmetic ?</a:t>
            </a:r>
          </a:p>
          <a:p>
            <a:pPr lvl="1" algn="l" eaLnBrk="1" hangingPunct="1">
              <a:spcBef>
                <a:spcPct val="20000"/>
              </a:spcBef>
              <a:buFontTx/>
              <a:buChar char="–"/>
            </a:pPr>
            <a:r>
              <a:rPr lang="en-GB" altLang="en-US" sz="2400"/>
              <a:t>Easier to implement in hardware.</a:t>
            </a:r>
          </a:p>
          <a:p>
            <a:pPr lvl="1" algn="l" eaLnBrk="1" hangingPunct="1">
              <a:spcBef>
                <a:spcPct val="20000"/>
              </a:spcBef>
              <a:buFontTx/>
              <a:buChar char="–"/>
            </a:pPr>
            <a:endParaRPr lang="en-GB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27D9B6F-E435-42A5-9F10-C36CEC6B8B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Basic Elements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E3ED1CE-8D12-44A3-8C38-22275789A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Two basic elements</a:t>
            </a:r>
            <a:endParaRPr lang="en-US" altLang="en-US" b="1" dirty="0">
              <a:solidFill>
                <a:srgbClr val="FF3300"/>
              </a:solidFill>
            </a:endParaRPr>
          </a:p>
          <a:p>
            <a:pPr lvl="1" eaLnBrk="1" hangingPunct="1"/>
            <a:r>
              <a:rPr lang="en-US" altLang="en-US" dirty="0"/>
              <a:t> Points</a:t>
            </a:r>
          </a:p>
          <a:p>
            <a:pPr lvl="1" eaLnBrk="1" hangingPunct="1"/>
            <a:r>
              <a:rPr lang="en-US" altLang="en-US" dirty="0"/>
              <a:t> Vectors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Points are associated with locations in space</a:t>
            </a:r>
          </a:p>
          <a:p>
            <a:pPr eaLnBrk="1" hangingPunct="1"/>
            <a:r>
              <a:rPr lang="en-US" altLang="en-US" dirty="0"/>
              <a:t>Vectors have magnitude and direction</a:t>
            </a:r>
          </a:p>
          <a:p>
            <a:pPr lvl="1" eaLnBrk="1" hangingPunct="1"/>
            <a:r>
              <a:rPr lang="en-US" altLang="en-US" dirty="0"/>
              <a:t>represent displacements between points</a:t>
            </a:r>
            <a:r>
              <a:rPr lang="tr-TR" altLang="en-US" dirty="0"/>
              <a:t>,</a:t>
            </a:r>
            <a:r>
              <a:rPr lang="en-US" altLang="en-US" dirty="0"/>
              <a:t> or directions</a:t>
            </a:r>
            <a:endParaRPr lang="en-US" altLang="en-US" b="1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DA111A5-3657-4BA5-9A62-FF9F087CB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Basic Elements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8047FAE-C4BA-477C-B0CC-E54E8C8EE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Points, vectors, and operators that combine them are the common tools for solving many geometric problems that arise in </a:t>
            </a:r>
          </a:p>
          <a:p>
            <a:pPr lvl="1" eaLnBrk="1" hangingPunct="1"/>
            <a:r>
              <a:rPr lang="en-US" altLang="en-US" sz="2000" dirty="0"/>
              <a:t>Geometric Modeling, </a:t>
            </a:r>
          </a:p>
          <a:p>
            <a:pPr lvl="1" eaLnBrk="1" hangingPunct="1"/>
            <a:r>
              <a:rPr lang="en-US" altLang="en-US" sz="2000" dirty="0"/>
              <a:t>Computer Graphics, </a:t>
            </a:r>
          </a:p>
          <a:p>
            <a:pPr lvl="1" eaLnBrk="1" hangingPunct="1"/>
            <a:r>
              <a:rPr lang="en-US" altLang="en-US" sz="2000" dirty="0"/>
              <a:t>Animation, </a:t>
            </a:r>
          </a:p>
          <a:p>
            <a:pPr lvl="1" eaLnBrk="1" hangingPunct="1"/>
            <a:r>
              <a:rPr lang="en-US" altLang="en-US" sz="2000" dirty="0"/>
              <a:t>Visualization, and </a:t>
            </a:r>
          </a:p>
          <a:p>
            <a:pPr lvl="1" eaLnBrk="1" hangingPunct="1"/>
            <a:r>
              <a:rPr lang="en-US" altLang="en-US" sz="2000" dirty="0"/>
              <a:t>Computational Geometry.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D7399B3-85AA-477A-8289-DEA319134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COORDINATE REFERENCE FRAMES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BF845F9-F63F-4E9A-B539-426A0EB60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4873625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Scan-line algorithms for the graphics primitives use the coordinate descriptions to determine the locations of pixels</a:t>
            </a:r>
            <a:endParaRPr lang="en-US" altLang="en-US" sz="2400" dirty="0"/>
          </a:p>
          <a:p>
            <a:pPr lvl="1" eaLnBrk="1" hangingPunct="1"/>
            <a:r>
              <a:rPr lang="en-US" altLang="en-US" sz="2000" dirty="0"/>
              <a:t>E.g., given the endpoint coordinates for a line segment, a display algorithm must calculate the positions for those pixels that lie along the line path between the endpoints. </a:t>
            </a:r>
          </a:p>
          <a:p>
            <a:pPr eaLnBrk="1" hangingPunct="1"/>
            <a:r>
              <a:rPr lang="en-US" altLang="en-US" sz="2000" dirty="0"/>
              <a:t>Since a pixel position occupies a finite area of the screen</a:t>
            </a:r>
            <a:r>
              <a:rPr lang="en-US" altLang="en-US" sz="2400" dirty="0"/>
              <a:t> </a:t>
            </a:r>
          </a:p>
          <a:p>
            <a:pPr lvl="1" eaLnBrk="1" hangingPunct="1"/>
            <a:r>
              <a:rPr lang="en-US" altLang="en-US" sz="2000" dirty="0"/>
              <a:t>the finite size of a pixel must be taken into account by the implementation algorithms. </a:t>
            </a:r>
          </a:p>
          <a:p>
            <a:pPr lvl="1" eaLnBrk="1" hangingPunct="1"/>
            <a:r>
              <a:rPr lang="en-US" altLang="en-US" sz="2000" dirty="0"/>
              <a:t>for the present, we assume that each integer screen position references the </a:t>
            </a:r>
            <a:r>
              <a:rPr lang="en-US" altLang="en-US" sz="2000" dirty="0" err="1"/>
              <a:t>centre</a:t>
            </a:r>
            <a:r>
              <a:rPr lang="en-US" altLang="en-US" sz="2000" dirty="0"/>
              <a:t> of a pixel area.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32FCF72-556F-472A-B78D-1092F17538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COORDINATE REFERENCE FRAMES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D33B8B5-816D-46B2-96B8-552954E46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59800" cy="5089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Once pixel positions have been identified the color values must be stored in the frame buffer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Assume we have available a low-level procedure of the form </a:t>
            </a:r>
          </a:p>
          <a:p>
            <a:pPr eaLnBrk="1" hangingPunct="1">
              <a:lnSpc>
                <a:spcPct val="90000"/>
              </a:lnSpc>
            </a:pPr>
            <a:endParaRPr lang="en-US" altLang="en-US" sz="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</a:t>
            </a:r>
            <a:r>
              <a:rPr lang="en-US" altLang="en-US" sz="2400" dirty="0" err="1"/>
              <a:t>setPixel</a:t>
            </a:r>
            <a:r>
              <a:rPr lang="en-US" altLang="en-US" sz="2400" dirty="0"/>
              <a:t> (x, y);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/>
              <a:t>    stores the current color setting into the frame buffer at integer position       (x, y), relative to the position of the screen-coordinate origin</a:t>
            </a:r>
            <a:r>
              <a:rPr lang="en-US" altLang="en-US" sz="1600" dirty="0"/>
              <a:t>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</a:t>
            </a:r>
            <a:r>
              <a:rPr lang="en-US" altLang="en-US" sz="2400" dirty="0" err="1"/>
              <a:t>getPixel</a:t>
            </a:r>
            <a:r>
              <a:rPr lang="en-US" altLang="en-US" sz="2400" dirty="0"/>
              <a:t> (x, y, color);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     </a:t>
            </a:r>
            <a:r>
              <a:rPr lang="en-US" altLang="en-US" sz="1800" dirty="0"/>
              <a:t>retrieves the current frame-buffer setting for a pixel location;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parameter color receives an integer value corresponding to the combined RGB bit codes stored for the specified pixel at position </a:t>
            </a:r>
            <a:r>
              <a:rPr lang="en-US" altLang="en-US" sz="1800" i="1" dirty="0"/>
              <a:t>(</a:t>
            </a:r>
            <a:r>
              <a:rPr lang="en-US" altLang="en-US" sz="1800" i="1" dirty="0" err="1"/>
              <a:t>x,y</a:t>
            </a:r>
            <a:r>
              <a:rPr lang="en-US" altLang="en-US" sz="1800" i="1" dirty="0"/>
              <a:t>).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additional screen-coordinate information is needed for 3D scenes. For a two-dimensional scene, all depth values are 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24ED31C-3D03-4528-8FCF-142D7856C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LINE-DRAWING ALGORITHMS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22BA423-6C04-41CD-B4FE-4F2FC4D703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A straight-line segment in a scene is defined by the coordinate positions for the endpoints of the segment.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To display the line on a raster monitor, the graphics system must 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altLang="en-US" sz="2000"/>
              <a:t>first project the endpoints to integer screen coordinates and 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altLang="en-US" sz="2000"/>
              <a:t>determine the nearest pixel positions along the line path between the two endpoints.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Then the line color is loaded into the frame buffer at the corresponding pixel coordinates.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Reading from the frame buffer, the video controller plots the screen pixels. 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altLang="en-US" sz="2000"/>
              <a:t>This process digitizes the line into a set of discrete integer positions that, in general, only approximates the actual line path.</a:t>
            </a:r>
            <a:r>
              <a:rPr lang="en-US" altLang="en-US" sz="2000" b="1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781A070-07BC-434B-A4F8-A0913F7EE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LINE-DRAWING ALGORITHMS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BA2695D-E795-4018-9D55-F617F037B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On raster systems, lines are plotted with pixels, and step sizes in the horizontal and vertical directions are constrained by pixel separations.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That is, we must "sample" a line at discrete positions and determine the nearest pixel to the line at sampled position.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Sampling is measuring the values of the function at equal intervals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 Idea: A line is sampled at unit intervals in one coordinate and the corresponding integer values nearest the line path are determined for the other coordinate.</a:t>
            </a:r>
            <a:endParaRPr lang="en-US" altLang="en-US" sz="24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C2880CB-74AE-4E39-89E5-F24B645C9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Towards the Ideal Line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3E0CC82-4799-4057-B0BD-B4EA887652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/>
              <a:t>We can only do a discrete approximation</a:t>
            </a:r>
            <a:endParaRPr lang="en-GB" altLang="en-US" sz="3200"/>
          </a:p>
          <a:p>
            <a:pPr eaLnBrk="1" hangingPunct="1">
              <a:lnSpc>
                <a:spcPct val="90000"/>
              </a:lnSpc>
            </a:pPr>
            <a:endParaRPr lang="en-GB" altLang="en-US" sz="3200"/>
          </a:p>
          <a:p>
            <a:pPr eaLnBrk="1" hangingPunct="1">
              <a:lnSpc>
                <a:spcPct val="90000"/>
              </a:lnSpc>
            </a:pPr>
            <a:endParaRPr lang="en-GB" altLang="en-US" sz="3200"/>
          </a:p>
          <a:p>
            <a:pPr eaLnBrk="1" hangingPunct="1">
              <a:lnSpc>
                <a:spcPct val="90000"/>
              </a:lnSpc>
            </a:pPr>
            <a:endParaRPr lang="en-GB" altLang="en-US" sz="3200"/>
          </a:p>
          <a:p>
            <a:pPr eaLnBrk="1" hangingPunct="1">
              <a:lnSpc>
                <a:spcPct val="90000"/>
              </a:lnSpc>
            </a:pPr>
            <a:r>
              <a:rPr lang="en-GB" altLang="en-US"/>
              <a:t>Illuminate pixels as close to the true path as possible, consider bi-level display only</a:t>
            </a:r>
            <a:endParaRPr lang="en-GB" altLang="en-US" sz="3200"/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Pixels are either lit or not lit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 the raster line alg.,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we sample at unit intervals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determine the closest pixel position to the specified line path at each step</a:t>
            </a:r>
            <a:endParaRPr lang="en-GB" altLang="en-US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5E5940F7-9507-4241-B22F-71A984D45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335338" y="2549525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en-US"/>
          </a:p>
        </p:txBody>
      </p:sp>
      <p:pic>
        <p:nvPicPr>
          <p:cNvPr id="29701" name="Picture 5" descr="Plot of a discrete line overlaid with an ideal line">
            <a:extLst>
              <a:ext uri="{FF2B5EF4-FFF2-40B4-BE49-F238E27FC236}">
                <a16:creationId xmlns:a16="http://schemas.microsoft.com/office/drawing/2014/main" id="{491226E3-F6D6-4AA4-9DF3-4C147A190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0"/>
            <a:ext cx="3406775" cy="16684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Özel Tasarım">
  <a:themeElements>
    <a:clrScheme name="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54C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1309</Words>
  <Application>Microsoft Office PowerPoint</Application>
  <PresentationFormat>On-screen Show (4:3)</PresentationFormat>
  <Paragraphs>177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Özel Tasarım</vt:lpstr>
      <vt:lpstr>Office Theme</vt:lpstr>
      <vt:lpstr>PowerPoint Presentation</vt:lpstr>
      <vt:lpstr>PowerPoint Presentation</vt:lpstr>
      <vt:lpstr>Basic Elements</vt:lpstr>
      <vt:lpstr>Basic Elements</vt:lpstr>
      <vt:lpstr>COORDINATE REFERENCE FRAMES</vt:lpstr>
      <vt:lpstr>COORDINATE REFERENCE FRAMES</vt:lpstr>
      <vt:lpstr>LINE-DRAWING ALGORITHMS</vt:lpstr>
      <vt:lpstr>LINE-DRAWING ALGORITHMS</vt:lpstr>
      <vt:lpstr>Towards the Ideal Line</vt:lpstr>
      <vt:lpstr>What is an ideal line</vt:lpstr>
      <vt:lpstr>Simple Line</vt:lpstr>
      <vt:lpstr>Line-Drawing Algorithms:     DDA     Bresenham’s Midpoint Algorithm</vt:lpstr>
      <vt:lpstr>PowerPoint Presentation</vt:lpstr>
      <vt:lpstr>PowerPoint Presentation</vt:lpstr>
      <vt:lpstr>PowerPoint Presentation</vt:lpstr>
      <vt:lpstr>PowerPoint Presentation</vt:lpstr>
      <vt:lpstr>DDA Algorithm</vt:lpstr>
      <vt:lpstr>Line with positive slope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El-Said</dc:creator>
  <cp:lastModifiedBy>Mohammed El-Said</cp:lastModifiedBy>
  <cp:revision>15</cp:revision>
  <dcterms:created xsi:type="dcterms:W3CDTF">2020-02-18T23:29:27Z</dcterms:created>
  <dcterms:modified xsi:type="dcterms:W3CDTF">2023-02-11T16:56:30Z</dcterms:modified>
</cp:coreProperties>
</file>